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handoutMasterIdLst>
    <p:handoutMasterId r:id="rId30"/>
  </p:handout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82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</p:sldIdLst>
  <p:sldSz cx="12192000" cy="6858000"/>
  <p:notesSz cx="6858000" cy="12192000"/>
  <p:custDataLst>
    <p:tags r:id="rId34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87" d="100"/>
          <a:sy n="87" d="100"/>
        </p:scale>
        <p:origin x="6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4" Type="http://schemas.openxmlformats.org/officeDocument/2006/relationships/tags" Target="tags/tag1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8156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8156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15440379"/>
            <a:ext cx="2971800" cy="8156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15440379"/>
            <a:ext cx="2971800" cy="8156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?linknodeid=back_to_first_catalog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/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d12443ef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第五讲 七年级（下）Units 9—12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12443ef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第五讲 七年级（下）Units 9—12</a:t>
            </a:r>
            <a:endParaRPr lang="en-US" sz="2000" dirty="0"/>
          </a:p>
        </p:txBody>
      </p:sp>
      <p:pic>
        <p:nvPicPr>
          <p:cNvPr id="4" name="MasterShapeName?linknodeid=back_to_first_catalog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/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794bd19000a8b049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4.jpeg"/><Relationship Id="rId1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5.jpeg"/><Relationship Id="rId1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2.jpeg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3.jpeg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7a1f1f174?vcp=1&amp;pid=3dc9783d0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7a1f1f174?vcp=1&amp;pid=3dc9783d0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dirty="0"/>
          </a:p>
        </p:txBody>
      </p:sp>
      <p:sp>
        <p:nvSpPr>
          <p:cNvPr id="4" name="QB_6_BD.23_1#c883a6826?vcp=1&amp;pid=7a1f1f174&amp;color=0,0,0&amp;vtp=1&amp;bbb=1"/>
          <p:cNvSpPr/>
          <p:nvPr/>
        </p:nvSpPr>
        <p:spPr>
          <a:xfrm>
            <a:off x="502920" y="1320800"/>
            <a:ext cx="11183112" cy="51418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（surprise）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tall?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（surprise）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finished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novel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twenty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days.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（surprise）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changes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city.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moving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（surprise）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high-speed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road.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16.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went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Nancy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（surprise）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realize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silly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mistakes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17.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surprised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China's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development.（盲填）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18.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news,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jumped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surprise.（盲填）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19.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surprise,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robot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communicate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languages.（盲填）</a:t>
            </a:r>
            <a:endParaRPr lang="en-US" altLang="zh-CN" sz="2400" dirty="0"/>
          </a:p>
        </p:txBody>
      </p:sp>
      <p:sp>
        <p:nvSpPr>
          <p:cNvPr id="5" name="QB_6_AN.24_1#c883a6826.blank?vcp=1&amp;pid=7a1f1f174&amp;color=0,0,0&amp;vpa=12&amp;vtp=1&amp;bbb=1"/>
          <p:cNvSpPr/>
          <p:nvPr/>
        </p:nvSpPr>
        <p:spPr>
          <a:xfrm>
            <a:off x="1535272" y="1278636"/>
            <a:ext cx="1457325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surprised</a:t>
            </a:r>
            <a:endParaRPr lang="en-US" altLang="zh-CN" sz="2400" dirty="0"/>
          </a:p>
        </p:txBody>
      </p:sp>
      <p:sp>
        <p:nvSpPr>
          <p:cNvPr id="7" name="QB_6_AN.26_1#c883a6826.blank?vcp=1&amp;pid=7a1f1f174&amp;color=0,0,0&amp;vpa=13&amp;vtp=1&amp;bbb=1"/>
          <p:cNvSpPr/>
          <p:nvPr/>
        </p:nvSpPr>
        <p:spPr>
          <a:xfrm>
            <a:off x="1878489" y="1799336"/>
            <a:ext cx="1558925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surprising</a:t>
            </a:r>
            <a:endParaRPr lang="en-US" altLang="zh-CN" sz="2400" dirty="0"/>
          </a:p>
        </p:txBody>
      </p:sp>
      <p:sp>
        <p:nvSpPr>
          <p:cNvPr id="9" name="QB_6_AN.28_1#c883a6826.blank?vcp=1&amp;pid=7a1f1f174&amp;color=0,0,0&amp;vpa=14&amp;vtp=1&amp;bbb=1"/>
          <p:cNvSpPr/>
          <p:nvPr/>
        </p:nvSpPr>
        <p:spPr>
          <a:xfrm>
            <a:off x="1962054" y="2840736"/>
            <a:ext cx="1457325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surprised</a:t>
            </a:r>
            <a:endParaRPr lang="en-US" altLang="zh-CN" sz="2400" dirty="0"/>
          </a:p>
        </p:txBody>
      </p:sp>
      <p:sp>
        <p:nvSpPr>
          <p:cNvPr id="11" name="QB_6_AN.30_1#c883a6826.blank?vcp=1&amp;pid=7a1f1f174&amp;color=0,0,0&amp;vpa=15&amp;vtp=1&amp;bbb=1"/>
          <p:cNvSpPr/>
          <p:nvPr/>
        </p:nvSpPr>
        <p:spPr>
          <a:xfrm>
            <a:off x="4296251" y="3361436"/>
            <a:ext cx="1558925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surprising</a:t>
            </a:r>
            <a:endParaRPr lang="en-US" altLang="zh-CN" sz="2400" dirty="0"/>
          </a:p>
        </p:txBody>
      </p:sp>
      <p:sp>
        <p:nvSpPr>
          <p:cNvPr id="13" name="QB_6_AN.32_1#c883a6826.blank?vcp=1&amp;pid=7a1f1f174&amp;color=0,0,0&amp;vpa=16&amp;vtp=1&amp;bbb=1"/>
          <p:cNvSpPr/>
          <p:nvPr/>
        </p:nvSpPr>
        <p:spPr>
          <a:xfrm>
            <a:off x="5744051" y="3882136"/>
            <a:ext cx="1457325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surprised</a:t>
            </a:r>
            <a:endParaRPr lang="en-US" altLang="zh-CN" sz="2400" dirty="0"/>
          </a:p>
        </p:txBody>
      </p:sp>
      <p:sp>
        <p:nvSpPr>
          <p:cNvPr id="15" name="QB_6_AN.34_1#c883a6826.blank?vcp=1&amp;pid=7a1f1f174&amp;color=0,0,0&amp;vpa=17&amp;vtp=1&amp;bbb=1"/>
          <p:cNvSpPr/>
          <p:nvPr/>
        </p:nvSpPr>
        <p:spPr>
          <a:xfrm>
            <a:off x="4918551" y="4923536"/>
            <a:ext cx="881063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at/by</a:t>
            </a:r>
            <a:endParaRPr lang="en-US" altLang="zh-CN" sz="2400" dirty="0"/>
          </a:p>
        </p:txBody>
      </p:sp>
      <p:sp>
        <p:nvSpPr>
          <p:cNvPr id="17" name="QB_6_AN.36_1#c883a6826.blank?vcp=1&amp;pid=7a1f1f174&amp;color=0,0,0&amp;vpa=18&amp;vtp=1&amp;bbb=1"/>
          <p:cNvSpPr/>
          <p:nvPr/>
        </p:nvSpPr>
        <p:spPr>
          <a:xfrm>
            <a:off x="6577488" y="5456936"/>
            <a:ext cx="474663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endParaRPr lang="en-US" altLang="zh-CN" sz="2400" dirty="0"/>
          </a:p>
        </p:txBody>
      </p:sp>
      <p:sp>
        <p:nvSpPr>
          <p:cNvPr id="19" name="QB_6_AN.38_1#c883a6826.blank?vcp=1&amp;pid=7a1f1f174&amp;color=0,0,0&amp;vpa=19&amp;vtp=1&amp;bbb=1"/>
          <p:cNvSpPr/>
          <p:nvPr/>
        </p:nvSpPr>
        <p:spPr>
          <a:xfrm>
            <a:off x="887888" y="5965952"/>
            <a:ext cx="548259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  <p:bldP spid="15" grpId="0" animBg="1" build="p"/>
      <p:bldP spid="17" grpId="0" animBg="1" build="p"/>
      <p:bldP spid="19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ddcb66d76?vcp=1&amp;pid=40008bb55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ddcb66d76?vcp=1&amp;pid=40008bb55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重点4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put的用法</a:t>
            </a:r>
            <a:endParaRPr lang="en-US" altLang="zh-CN" sz="2800" b="1" dirty="0"/>
          </a:p>
        </p:txBody>
      </p:sp>
      <p:pic>
        <p:nvPicPr>
          <p:cNvPr id="4" name="P_5_BD#39779d0d4?vcp=1&amp;pid=ddcb66d76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6704" y="1358900"/>
            <a:ext cx="5495544" cy="2313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5_BD#39779d0d4?vcp=1&amp;pid=ddcb66d76&amp;color=0,0,0&amp;vtp=1&amp;bbb=1&amp;hb=1"/>
          <p:cNvSpPr/>
          <p:nvPr/>
        </p:nvSpPr>
        <p:spPr>
          <a:xfrm>
            <a:off x="502920" y="3810000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注意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put的短语常为“动词+副词”型的短语，名词作宾语时放在副词前后皆可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，人称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代词作宾语时放在动词和副词之间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fences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“No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Swimming”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signs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protect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他们在河边设置了防护栏并竖起了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禁止游泳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的指示牌以保护人们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bb53c7061?vcp=1&amp;pid=ddcb66d76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bb53c7061?vcp=1&amp;pid=ddcb66d76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dirty="0"/>
          </a:p>
        </p:txBody>
      </p:sp>
      <p:sp>
        <p:nvSpPr>
          <p:cNvPr id="4" name="QB_6_BD.39_1#d125e50ee?sp=1&amp;vcp=1&amp;pid=bb53c7061&amp;color=0,0,0&amp;vtp=1&amp;bbb=1"/>
          <p:cNvSpPr/>
          <p:nvPr/>
        </p:nvSpPr>
        <p:spPr>
          <a:xfrm>
            <a:off x="502920" y="13208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—Jim，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everywhere.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Sorry，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Mom.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（they）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now.</a:t>
            </a:r>
            <a:endParaRPr lang="en-US" altLang="zh-CN" sz="2400" dirty="0"/>
          </a:p>
        </p:txBody>
      </p:sp>
      <p:sp>
        <p:nvSpPr>
          <p:cNvPr id="5" name="QB_6_AN.40_1#d125e50ee.blank?vcp=1&amp;pid=bb53c7061&amp;color=0,0,0&amp;vpa=20&amp;vtp=1&amp;bbb=1"/>
          <p:cNvSpPr/>
          <p:nvPr/>
        </p:nvSpPr>
        <p:spPr>
          <a:xfrm>
            <a:off x="3842226" y="1830070"/>
            <a:ext cx="8810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endParaRPr lang="en-US" altLang="zh-CN" sz="2400" dirty="0"/>
          </a:p>
        </p:txBody>
      </p:sp>
      <p:sp>
        <p:nvSpPr>
          <p:cNvPr id="6" name="QB_6_BD.41_1#2614b155a?vcp=1&amp;pid=bb53c7061&amp;color=0,0,0&amp;vtp=1&amp;bbb=1&amp;hb=1"/>
          <p:cNvSpPr/>
          <p:nvPr/>
        </p:nvSpPr>
        <p:spPr>
          <a:xfrm>
            <a:off x="502920" y="2423541"/>
            <a:ext cx="11183112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（finish）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tomorrow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today.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outside.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Please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thick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coat.（盲填）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brave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firemen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quickly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saved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girl's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sports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meeting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we're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forward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until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month.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（盲填）</a:t>
            </a:r>
            <a:endParaRPr lang="en-US" altLang="zh-CN" sz="2400" dirty="0"/>
          </a:p>
        </p:txBody>
      </p:sp>
      <p:sp>
        <p:nvSpPr>
          <p:cNvPr id="7" name="QB_6_AN.42_1#2614b155a.blank?vcp=1&amp;pid=bb53c7061&amp;color=0,0,0&amp;vpa=21&amp;vtp=1&amp;bbb=1"/>
          <p:cNvSpPr/>
          <p:nvPr/>
        </p:nvSpPr>
        <p:spPr>
          <a:xfrm>
            <a:off x="2803240" y="2382901"/>
            <a:ext cx="13557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finishing</a:t>
            </a:r>
            <a:endParaRPr lang="en-US" altLang="zh-CN" sz="2400" dirty="0"/>
          </a:p>
        </p:txBody>
      </p:sp>
      <p:sp>
        <p:nvSpPr>
          <p:cNvPr id="9" name="QB_6_AN.44_1#2614b155a.blank?vcp=1&amp;pid=bb53c7061&amp;color=0,0,0&amp;vpa=22&amp;vtp=1&amp;bbb=1"/>
          <p:cNvSpPr/>
          <p:nvPr/>
        </p:nvSpPr>
        <p:spPr>
          <a:xfrm>
            <a:off x="5350351" y="3513201"/>
            <a:ext cx="5429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endParaRPr lang="en-US" altLang="zh-CN" sz="2400" dirty="0"/>
          </a:p>
        </p:txBody>
      </p:sp>
      <p:sp>
        <p:nvSpPr>
          <p:cNvPr id="11" name="QB_6_AN.46_1#2614b155a.blank?vcp=1&amp;pid=bb53c7061&amp;color=0,0,0&amp;vpa=23&amp;vtp=1&amp;bbb=1"/>
          <p:cNvSpPr/>
          <p:nvPr/>
        </p:nvSpPr>
        <p:spPr>
          <a:xfrm>
            <a:off x="4007326" y="4072001"/>
            <a:ext cx="6445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endParaRPr lang="en-US" altLang="zh-CN" sz="2400" dirty="0"/>
          </a:p>
        </p:txBody>
      </p:sp>
      <p:sp>
        <p:nvSpPr>
          <p:cNvPr id="13" name="QB_6_AN.48_1#2614b155a.blank?vcp=1&amp;pid=bb53c7061&amp;color=0,0,0&amp;vpa=24&amp;vtp=1&amp;bbb=1"/>
          <p:cNvSpPr/>
          <p:nvPr/>
        </p:nvSpPr>
        <p:spPr>
          <a:xfrm>
            <a:off x="8730138" y="5189601"/>
            <a:ext cx="5762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off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242e72167?vcp=1&amp;pid=40008bb55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242e72167?vcp=1&amp;pid=40008bb55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重点5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辨析a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little、little、a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few与few</a:t>
            </a:r>
            <a:endParaRPr lang="en-US" altLang="zh-CN" sz="2800" b="1" dirty="0"/>
          </a:p>
        </p:txBody>
      </p:sp>
      <p:pic>
        <p:nvPicPr>
          <p:cNvPr id="4" name="P_5_BD#308fcc0c8?htil=4&amp;vcp=1&amp;pid=242e72167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95936" y="1445260"/>
            <a:ext cx="4014216" cy="3867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5_BD#308fcc0c8?htil=4&amp;vcp=1&amp;pid=242e72167&amp;color=0,0,0&amp;vtp=1&amp;bbb=1"/>
          <p:cNvSpPr/>
          <p:nvPr/>
        </p:nvSpPr>
        <p:spPr>
          <a:xfrm>
            <a:off x="502920" y="1308100"/>
            <a:ext cx="704088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chemeClr val="accent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little用法归纳</a:t>
            </a:r>
            <a:endParaRPr lang="en-US" altLang="zh-CN" sz="2400" b="0" i="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  <p:sp>
        <p:nvSpPr>
          <p:cNvPr id="6" name="P_5_BD#308fcc0c8?htil=4&amp;sp=1&amp;vcp=1&amp;pid=242e72167&amp;color=0,0,0&amp;vtp=1&amp;bbb=1"/>
          <p:cNvSpPr/>
          <p:nvPr/>
        </p:nvSpPr>
        <p:spPr>
          <a:xfrm>
            <a:off x="502920" y="1854581"/>
            <a:ext cx="7040880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little用作代词,在句中可作主语或宾语。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meat?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你要吃些肉吗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来一点儿吧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7" name="P_5_BD#308fcc0c8?htil=4&amp;sp=1&amp;vcp=1&amp;pid=242e72167&amp;color=0,0,0&amp;vtp=1&amp;bbb=1&amp;hb=1"/>
          <p:cNvSpPr/>
          <p:nvPr/>
        </p:nvSpPr>
        <p:spPr>
          <a:xfrm>
            <a:off x="502920" y="4051681"/>
            <a:ext cx="7040880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little可修饰动词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,也可修饰形容词或副词的原级和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比较级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,表示程度。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308fcc0c8?htil=5&amp;sp=1&amp;vcp=1&amp;pid=242e72167&amp;color=0,0,0&amp;vtp=1&amp;bt=1&amp;bbb=1&amp;hb=1"/>
          <p:cNvSpPr/>
          <p:nvPr/>
        </p:nvSpPr>
        <p:spPr>
          <a:xfrm>
            <a:off x="502920" y="2029336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3.使用a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little时还应注意以下几点：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little与a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bit的意思虽相同,它们在修饰形容词时没有区别,但a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little可直接修饰名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则要加of才能修饰名词。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little意为“很；非常”,相当于very；not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bit相当于“not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…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all”，意为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“根本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不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”。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quite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意为“很多”,相当于many。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0597405eb?vcp=1&amp;pid=242e72167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0597405eb?vcp=1&amp;pid=242e72167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dirty="0"/>
          </a:p>
        </p:txBody>
      </p:sp>
      <p:sp>
        <p:nvSpPr>
          <p:cNvPr id="4" name="QB_6_BD.49_1#909d3f614?vcp=1&amp;pid=0597405eb&amp;color=0,0,0&amp;vtp=1&amp;bbb=1"/>
          <p:cNvSpPr/>
          <p:nvPr/>
        </p:nvSpPr>
        <p:spPr>
          <a:xfrm>
            <a:off x="502920" y="1320800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（fast）?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catch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others.</a:t>
            </a:r>
            <a:endParaRPr lang="en-US" altLang="zh-CN" sz="2400" dirty="0"/>
          </a:p>
        </p:txBody>
      </p:sp>
      <p:sp>
        <p:nvSpPr>
          <p:cNvPr id="5" name="QB_6_AN.50_1#909d3f614.blank?vcp=1&amp;pid=0597405eb&amp;color=0,0,0&amp;vpa=25&amp;vtp=1&amp;bbb=1"/>
          <p:cNvSpPr/>
          <p:nvPr/>
        </p:nvSpPr>
        <p:spPr>
          <a:xfrm>
            <a:off x="4159726" y="1271270"/>
            <a:ext cx="9652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faster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QM_6_BD.51_1#1eb035ca4?colgroup=36&amp;vcp=1&amp;pid=0597405eb&amp;color=0,0,0&amp;vtp=1&amp;bt=1&amp;bbb=1"/>
          <p:cNvGraphicFramePr>
            <a:graphicFrameLocks noGrp="1"/>
          </p:cNvGraphicFramePr>
          <p:nvPr/>
        </p:nvGraphicFramePr>
        <p:xfrm>
          <a:off x="502920" y="1200153"/>
          <a:ext cx="11164824" cy="49466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little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little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few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few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QB_7_BD.52_1#6f2e3a544?vcp=1&amp;pid=1eb035ca4&amp;color=0,0,0&amp;vtp=1&amp;bbb=1"/>
          <p:cNvSpPr/>
          <p:nvPr/>
        </p:nvSpPr>
        <p:spPr>
          <a:xfrm>
            <a:off x="502920" y="1822453"/>
            <a:ext cx="11183112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We've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money,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we'll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poor.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27.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lonely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Shanghai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28.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milk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fridge.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29.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future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plans.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30.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reading,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task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good.（英译汉）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kumimoji="0" lang="en-US" altLang="zh-CN" sz="2400" b="0" i="0" u="none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___________________________________________________________________________</a:t>
            </a:r>
            <a:endParaRPr lang="en-US" altLang="zh-CN" sz="2400" dirty="0"/>
          </a:p>
        </p:txBody>
      </p:sp>
      <p:sp>
        <p:nvSpPr>
          <p:cNvPr id="8" name="QB_7_AN.53_1#6f2e3a544.blank?vcp=1&amp;pid=1eb035ca4&amp;color=0,0,0&amp;vpa=26&amp;vtp=1&amp;bbb=1"/>
          <p:cNvSpPr/>
          <p:nvPr/>
        </p:nvSpPr>
        <p:spPr>
          <a:xfrm>
            <a:off x="2347818" y="1794513"/>
            <a:ext cx="111760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</a:t>
            </a:r>
            <a:endParaRPr lang="en-US" altLang="zh-CN" sz="2400" dirty="0"/>
          </a:p>
        </p:txBody>
      </p:sp>
      <p:sp>
        <p:nvSpPr>
          <p:cNvPr id="10" name="QB_7_AN.55_1#6f2e3a544.blank?vcp=1&amp;pid=1eb035ca4&amp;color=0,0,0&amp;vpa=27&amp;vtp=1&amp;bbb=1"/>
          <p:cNvSpPr/>
          <p:nvPr/>
        </p:nvSpPr>
        <p:spPr>
          <a:xfrm>
            <a:off x="7058502" y="2353313"/>
            <a:ext cx="677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few</a:t>
            </a:r>
            <a:endParaRPr lang="en-US" altLang="zh-CN" sz="2400" dirty="0"/>
          </a:p>
        </p:txBody>
      </p:sp>
      <p:sp>
        <p:nvSpPr>
          <p:cNvPr id="12" name="QB_7_AN.57_1#6f2e3a544.blank?vcp=1&amp;pid=1eb035ca4&amp;color=0,0,0&amp;vpa=28&amp;vtp=1&amp;bbb=1"/>
          <p:cNvSpPr/>
          <p:nvPr/>
        </p:nvSpPr>
        <p:spPr>
          <a:xfrm>
            <a:off x="2130902" y="2912113"/>
            <a:ext cx="81121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</a:t>
            </a:r>
            <a:endParaRPr lang="en-US" altLang="zh-CN" sz="2400" dirty="0"/>
          </a:p>
        </p:txBody>
      </p:sp>
      <p:sp>
        <p:nvSpPr>
          <p:cNvPr id="14" name="QB_7_AN.59_1#6f2e3a544.blank?vcp=1&amp;pid=1eb035ca4&amp;color=0,0,0&amp;vpa=29&amp;vtp=1&amp;bbb=1"/>
          <p:cNvSpPr/>
          <p:nvPr/>
        </p:nvSpPr>
        <p:spPr>
          <a:xfrm>
            <a:off x="2918302" y="3470913"/>
            <a:ext cx="98425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few</a:t>
            </a:r>
            <a:endParaRPr lang="en-US" altLang="zh-CN" sz="2400" dirty="0"/>
          </a:p>
        </p:txBody>
      </p:sp>
      <p:sp>
        <p:nvSpPr>
          <p:cNvPr id="17" name="QB_7_AN.61_1#6f2e3a544.blank?vcp=1&amp;pid=1eb035ca4&amp;color=0,0,0&amp;vpa=30&amp;vtp=1&amp;bbb=1"/>
          <p:cNvSpPr/>
          <p:nvPr/>
        </p:nvSpPr>
        <p:spPr>
          <a:xfrm>
            <a:off x="502920" y="5125723"/>
            <a:ext cx="1146810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indent="152400">
              <a:lnSpc>
                <a:spcPts val="4200"/>
              </a:lnSpc>
            </a:pPr>
            <a:r>
              <a:rPr lang="en-US" altLang="zh-CN" sz="24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一个人在读书时应该遵从自己的内心，否则他所读的只是任务，对他几乎没有好处。</a:t>
            </a:r>
            <a:endParaRPr lang="en-US" altLang="zh-CN" sz="24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build="p"/>
      <p:bldP spid="10" grpId="0" animBg="1" build="p"/>
      <p:bldP spid="12" grpId="0" animBg="1" build="p"/>
      <p:bldP spid="14" grpId="0" animBg="1" build="p"/>
      <p:bldP spid="17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62_1#67d339a9a?sp=1&amp;vcp=1&amp;pid=1eb035ca4&amp;color=0,0,0&amp;mp=1&amp;vtp=1&amp;bt=1&amp;bbb=1"/>
          <p:cNvSpPr/>
          <p:nvPr/>
        </p:nvSpPr>
        <p:spPr>
          <a:xfrm>
            <a:off x="502920" y="2590358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glass,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英译汉）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</a:t>
            </a:r>
            <a:endParaRPr lang="en-US" altLang="zh-CN" sz="2400" dirty="0"/>
          </a:p>
        </p:txBody>
      </p:sp>
      <p:sp>
        <p:nvSpPr>
          <p:cNvPr id="4" name="QB_7_AN.63_1#67d339a9a.blank?vcp=1&amp;pid=1eb035ca4&amp;color=0,0,0&amp;mp=1&amp;vpa=31&amp;vtp=1&amp;bbb=1"/>
          <p:cNvSpPr/>
          <p:nvPr/>
        </p:nvSpPr>
        <p:spPr>
          <a:xfrm>
            <a:off x="544988" y="3099628"/>
            <a:ext cx="451008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玻璃杯里有一点儿水，不是吗？</a:t>
            </a:r>
            <a:endParaRPr lang="en-US" altLang="zh-CN" sz="2400" dirty="0"/>
          </a:p>
        </p:txBody>
      </p:sp>
      <p:sp>
        <p:nvSpPr>
          <p:cNvPr id="5" name="QB_7_BD.64_1#1ee35768c?sp=1&amp;vcp=1&amp;pid=1eb035ca4&amp;color=0,0,0&amp;vtp=1&amp;bbb=1"/>
          <p:cNvSpPr/>
          <p:nvPr/>
        </p:nvSpPr>
        <p:spPr>
          <a:xfrm>
            <a:off x="502920" y="3687003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job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difficult，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it．（改为同义句）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job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difficult，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it．</a:t>
            </a:r>
            <a:endParaRPr lang="en-US" altLang="zh-CN" sz="2400" dirty="0"/>
          </a:p>
        </p:txBody>
      </p:sp>
      <p:sp>
        <p:nvSpPr>
          <p:cNvPr id="6" name="QB_7_AN.65_1#1ee35768c.blank?vcp=1&amp;pid=1eb035ca4&amp;color=0,0,0&amp;vpa=32&amp;vtp=1&amp;bbb=1"/>
          <p:cNvSpPr/>
          <p:nvPr/>
        </p:nvSpPr>
        <p:spPr>
          <a:xfrm>
            <a:off x="6102064" y="4183573"/>
            <a:ext cx="8810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quite</a:t>
            </a:r>
            <a:endParaRPr lang="en-US" altLang="zh-CN" sz="2400" dirty="0"/>
          </a:p>
        </p:txBody>
      </p:sp>
      <p:sp>
        <p:nvSpPr>
          <p:cNvPr id="7" name="QB_7_AN.66_1#1ee35768c.blank?vcp=1&amp;pid=1eb035ca4&amp;color=0,0,0&amp;vpa=33&amp;vtp=1"/>
          <p:cNvSpPr/>
          <p:nvPr/>
        </p:nvSpPr>
        <p:spPr>
          <a:xfrm>
            <a:off x="7194265" y="4196273"/>
            <a:ext cx="3730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8" name="QB_7_AN.67_1#1ee35768c.blank?vcp=1&amp;pid=1eb035ca4&amp;color=0,0,0&amp;vpa=34&amp;vtp=1&amp;bbb=1"/>
          <p:cNvSpPr/>
          <p:nvPr/>
        </p:nvSpPr>
        <p:spPr>
          <a:xfrm>
            <a:off x="7803865" y="4196273"/>
            <a:ext cx="677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few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7" grpId="0" animBg="1" build="p"/>
      <p:bldP spid="8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2c19cf5e2?vcp=1&amp;pid=40008bb55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2c19cf5e2?vcp=1&amp;pid=40008bb55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重点6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辨析would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like与feel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</a:t>
            </a:r>
            <a:endParaRPr lang="en-US" altLang="zh-CN" sz="2800" b="1" dirty="0"/>
          </a:p>
        </p:txBody>
      </p:sp>
      <p:graphicFrame>
        <p:nvGraphicFramePr>
          <p:cNvPr id="19" name="P_5_BD#b6dc629b0?colgroup=10,25&amp;vcp=1&amp;pid=2c19cf5e2&amp;color=0,0,0&amp;vtp=1&amp;bbb=1"/>
          <p:cNvGraphicFramePr>
            <a:graphicFrameLocks noGrp="1"/>
          </p:cNvGraphicFramePr>
          <p:nvPr/>
        </p:nvGraphicFramePr>
        <p:xfrm>
          <a:off x="502920" y="1435100"/>
          <a:ext cx="11155680" cy="1460881"/>
        </p:xfrm>
        <a:graphic>
          <a:graphicData uri="http://schemas.openxmlformats.org/drawingml/2006/table">
            <a:tbl>
              <a:tblPr/>
              <a:tblGrid>
                <a:gridCol w="3218688"/>
                <a:gridCol w="7936992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易混词组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would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like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would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（sb.）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sth.想要（某人）做某事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feel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like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feel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sth.想要做某事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P_5_BD#b6dc629b0?vcp=1&amp;pid=2c19cf5e2&amp;color=0,0,0&amp;vtp=1&amp;bbb=1&amp;hb=1"/>
          <p:cNvSpPr/>
          <p:nvPr/>
        </p:nvSpPr>
        <p:spPr>
          <a:xfrm>
            <a:off x="502920" y="3035300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electric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produce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pollution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我们想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买电动汽车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因为它们产生的空气污染更少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already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sandwich.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我已经吃了一个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三明治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我不想再吃了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b5b1e9b01?vcp=1&amp;pid=2c19cf5e2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b5b1e9b01?vcp=1&amp;pid=2c19cf5e2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68_1#51576eef4?vcp=1&amp;pid=b5b1e9b01&amp;color=0,0,0&amp;vtp=1&amp;bbb=1"/>
          <p:cNvSpPr/>
          <p:nvPr/>
        </p:nvSpPr>
        <p:spPr>
          <a:xfrm>
            <a:off x="502920" y="13208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（have）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study.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parents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（spend）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free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piano.</a:t>
            </a:r>
            <a:endParaRPr lang="en-US" altLang="zh-CN" sz="2400" dirty="0"/>
          </a:p>
        </p:txBody>
      </p:sp>
      <p:sp>
        <p:nvSpPr>
          <p:cNvPr id="5" name="QB_6_AN.69_1#51576eef4.blank?vcp=1&amp;pid=b5b1e9b01&amp;color=0,0,0&amp;vpa=35&amp;vtp=1&amp;bbb=1"/>
          <p:cNvSpPr/>
          <p:nvPr/>
        </p:nvSpPr>
        <p:spPr>
          <a:xfrm>
            <a:off x="3702526" y="1280160"/>
            <a:ext cx="11017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having</a:t>
            </a:r>
            <a:endParaRPr lang="en-US" altLang="zh-CN" sz="2400" dirty="0"/>
          </a:p>
        </p:txBody>
      </p:sp>
      <p:sp>
        <p:nvSpPr>
          <p:cNvPr id="7" name="QB_6_AN.71_1#51576eef4.blank?vcp=1&amp;pid=b5b1e9b01&amp;color=0,0,0&amp;vpa=36&amp;vtp=1&amp;bbb=1"/>
          <p:cNvSpPr/>
          <p:nvPr/>
        </p:nvSpPr>
        <p:spPr>
          <a:xfrm>
            <a:off x="4504214" y="1817370"/>
            <a:ext cx="139223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spend</a:t>
            </a:r>
            <a:endParaRPr lang="en-US" altLang="zh-CN" sz="2400" dirty="0"/>
          </a:p>
        </p:txBody>
      </p:sp>
      <p:sp>
        <p:nvSpPr>
          <p:cNvPr id="8" name="QO_6_BD.72_1#6b6593608?vcp=1&amp;pid=b5b1e9b01&amp;color=0,0,0&amp;vtp=1&amp;bbb=1&amp;hb=1"/>
          <p:cNvSpPr/>
          <p:nvPr/>
        </p:nvSpPr>
        <p:spPr>
          <a:xfrm>
            <a:off x="502920" y="242354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She'd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longer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hometown,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catch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work.（英译汉）</a:t>
            </a:r>
            <a:endParaRPr lang="en-US" altLang="zh-CN" sz="2400" dirty="0"/>
          </a:p>
        </p:txBody>
      </p:sp>
      <p:sp>
        <p:nvSpPr>
          <p:cNvPr id="9" name="QO_6_AN.73_1#6b6593608?vcp=1&amp;pid=b5b1e9b01&amp;color=0,0,0&amp;vtp=1&amp;bbb=1"/>
          <p:cNvSpPr/>
          <p:nvPr/>
        </p:nvSpPr>
        <p:spPr>
          <a:xfrm>
            <a:off x="502920" y="3520503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她想在家乡待得更久一点，但是她不得不赶飞机回去工作。</a:t>
            </a:r>
            <a:endParaRPr lang="en-US" altLang="zh-CN" sz="2400" dirty="0"/>
          </a:p>
        </p:txBody>
      </p:sp>
      <p:sp>
        <p:nvSpPr>
          <p:cNvPr id="10" name="QO_6_BD.74_1#e9c707077?vcp=1&amp;pid=b5b1e9b01&amp;color=0,0,0&amp;vtp=1&amp;bbb=1"/>
          <p:cNvSpPr/>
          <p:nvPr/>
        </p:nvSpPr>
        <p:spPr>
          <a:xfrm>
            <a:off x="502920" y="4055173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你想喝点什么？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（汉译英）</a:t>
            </a:r>
            <a:endParaRPr lang="en-US" altLang="zh-CN" sz="2400" dirty="0"/>
          </a:p>
        </p:txBody>
      </p:sp>
      <p:sp>
        <p:nvSpPr>
          <p:cNvPr id="11" name="QO_6_AN.75_1#e9c707077?vcp=1&amp;pid=b5b1e9b01&amp;color=0,0,0&amp;vtp=1&amp;bbb=1"/>
          <p:cNvSpPr/>
          <p:nvPr/>
        </p:nvSpPr>
        <p:spPr>
          <a:xfrm>
            <a:off x="502920" y="4589843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drink?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92d9f0d4f?vcp=1&amp;pid=40008bb55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92d9f0d4f?vcp=1&amp;pid=40008bb55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重点7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辨析the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number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of与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number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endParaRPr lang="en-US" altLang="zh-CN" sz="2800" b="1" dirty="0"/>
          </a:p>
        </p:txBody>
      </p:sp>
      <p:graphicFrame>
        <p:nvGraphicFramePr>
          <p:cNvPr id="21" name="P_5_BD#f6ea8a04e?colgroup=6,29&amp;vcp=1&amp;pid=92d9f0d4f&amp;color=0,0,0&amp;vtp=1&amp;bbb=1"/>
          <p:cNvGraphicFramePr>
            <a:graphicFrameLocks noGrp="1"/>
          </p:cNvGraphicFramePr>
          <p:nvPr/>
        </p:nvGraphicFramePr>
        <p:xfrm>
          <a:off x="502920" y="1435100"/>
          <a:ext cx="11155680" cy="1460881"/>
        </p:xfrm>
        <a:graphic>
          <a:graphicData uri="http://schemas.openxmlformats.org/drawingml/2006/table">
            <a:tbl>
              <a:tblPr/>
              <a:tblGrid>
                <a:gridCol w="2066544"/>
                <a:gridCol w="9089136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易混词组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numberof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的数量”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作主语时谓语动词用第三人称单数形式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numberof</a:t>
                      </a:r>
                      <a:endParaRPr lang="en-US" altLang="zh-CN" sz="1200" b="1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意为“许多;大量”,作主语时谓语动词用复数形式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P_5_BD#f6ea8a04e?vcp=1&amp;pid=92d9f0d4f&amp;color=0,0,0&amp;vtp=1&amp;bbb=1&amp;hb=1"/>
          <p:cNvSpPr/>
          <p:nvPr/>
        </p:nvSpPr>
        <p:spPr>
          <a:xfrm>
            <a:off x="502920" y="3035300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number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6,000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我们学校的学生人数大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约是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6,000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number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basketball.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许多学生在打篮球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fcda37d37?vcp=1&amp;pid=92d9f0d4f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fcda37d37?vcp=1&amp;pid=92d9f0d4f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76_1#cbf02e147?vcp=1&amp;pid=fcda37d37&amp;color=0,0,0&amp;vtp=1&amp;bbb=1&amp;hb=1"/>
          <p:cNvSpPr/>
          <p:nvPr/>
        </p:nvSpPr>
        <p:spPr>
          <a:xfrm>
            <a:off x="502920" y="1320800"/>
            <a:ext cx="11183112" cy="1037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number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factory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（have）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3,000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5" name="QB_6_AN.77_1#cbf02e147.blank?vcp=1&amp;pid=fcda37d37&amp;color=0,0,0&amp;vpa=37&amp;vtp=1&amp;bbb=1"/>
          <p:cNvSpPr/>
          <p:nvPr/>
        </p:nvSpPr>
        <p:spPr>
          <a:xfrm>
            <a:off x="6145689" y="1292860"/>
            <a:ext cx="6619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QM_6_BD.78_1#d3fad1d3b?colgroup=36&amp;vcp=1&amp;pid=fcda37d37&amp;color=0,0,0&amp;vtp=1&amp;bt=1&amp;bbb=1"/>
          <p:cNvGraphicFramePr>
            <a:graphicFrameLocks noGrp="1"/>
          </p:cNvGraphicFramePr>
          <p:nvPr/>
        </p:nvGraphicFramePr>
        <p:xfrm>
          <a:off x="502920" y="2273366"/>
          <a:ext cx="11164824" cy="49466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number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number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7_BD.79_1#52bd08cd2?vcp=1&amp;pid=d3fad1d3b&amp;color=0,0,0&amp;vtp=1&amp;bbb=1"/>
          <p:cNvSpPr/>
          <p:nvPr/>
        </p:nvSpPr>
        <p:spPr>
          <a:xfrm>
            <a:off x="502920" y="2901254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watch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useless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TV.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39.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volunteers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country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getting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larger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larger.</a:t>
            </a:r>
            <a:endParaRPr lang="en-US" altLang="zh-CN" sz="2400" dirty="0"/>
          </a:p>
        </p:txBody>
      </p:sp>
      <p:sp>
        <p:nvSpPr>
          <p:cNvPr id="4" name="QB_7_AN.80_1#52bd08cd2.blank?vcp=1&amp;pid=d3fad1d3b&amp;color=0,0,0&amp;vpa=38&amp;vtp=1&amp;bbb=1"/>
          <p:cNvSpPr/>
          <p:nvPr/>
        </p:nvSpPr>
        <p:spPr>
          <a:xfrm>
            <a:off x="5056664" y="2873314"/>
            <a:ext cx="196850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number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endParaRPr lang="en-US" altLang="zh-CN" sz="2400" dirty="0"/>
          </a:p>
        </p:txBody>
      </p:sp>
      <p:sp>
        <p:nvSpPr>
          <p:cNvPr id="6" name="QB_7_AN.82_1#52bd08cd2.blank?vcp=1&amp;pid=d3fad1d3b&amp;color=0,0,0&amp;vpa=39&amp;vtp=1&amp;bbb=1"/>
          <p:cNvSpPr/>
          <p:nvPr/>
        </p:nvSpPr>
        <p:spPr>
          <a:xfrm>
            <a:off x="913288" y="3410524"/>
            <a:ext cx="232410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number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endParaRPr lang="en-US" altLang="zh-CN" sz="2400" dirty="0"/>
          </a:p>
        </p:txBody>
      </p:sp>
      <p:sp>
        <p:nvSpPr>
          <p:cNvPr id="7" name="QB_7_BD.83_1#717246dfc?sp=1&amp;vcp=1&amp;pid=d3fad1d3b&amp;color=0,0,0&amp;vtp=1&amp;bbb=1"/>
          <p:cNvSpPr/>
          <p:nvPr/>
        </p:nvSpPr>
        <p:spPr>
          <a:xfrm>
            <a:off x="502920" y="400399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large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number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abroad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study.（英译汉）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</a:t>
            </a:r>
            <a:endParaRPr lang="en-US" altLang="zh-CN" sz="2400" dirty="0"/>
          </a:p>
        </p:txBody>
      </p:sp>
      <p:sp>
        <p:nvSpPr>
          <p:cNvPr id="8" name="QB_7_AN.84_1#717246dfc.blank?vcp=1&amp;pid=d3fad1d3b&amp;color=0,0,0&amp;vpa=40&amp;vtp=1&amp;bbb=1"/>
          <p:cNvSpPr/>
          <p:nvPr/>
        </p:nvSpPr>
        <p:spPr>
          <a:xfrm>
            <a:off x="544988" y="4513265"/>
            <a:ext cx="328453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很多人将要出国学习。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f84c4849?vcp=1&amp;pid=40008bb55&amp;color=38,95,172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熟词生义</a:t>
            </a:r>
            <a:endParaRPr lang="en-US" altLang="zh-CN" sz="2800" dirty="0"/>
          </a:p>
        </p:txBody>
      </p:sp>
      <p:graphicFrame>
        <p:nvGraphicFramePr>
          <p:cNvPr id="24" name="QB_5_BD.85_1#301050c84?colgroup=3,12,19&amp;vcp=1&amp;pid=4f84c4849&amp;color=0,0,0&amp;vtp=1&amp;bbb=1&amp;hb=1"/>
          <p:cNvGraphicFramePr>
            <a:graphicFrameLocks noGrp="1"/>
          </p:cNvGraphicFramePr>
          <p:nvPr/>
        </p:nvGraphicFramePr>
        <p:xfrm>
          <a:off x="502920" y="1447800"/>
          <a:ext cx="11155680" cy="2405380"/>
        </p:xfrm>
        <a:graphic>
          <a:graphicData uri="http://schemas.openxmlformats.org/drawingml/2006/table">
            <a:tbl>
              <a:tblPr/>
              <a:tblGrid>
                <a:gridCol w="1133856"/>
                <a:gridCol w="3886200"/>
                <a:gridCol w="6135624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单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对号入座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382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feed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A.喂养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饲养（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.给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施肥（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1.A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guide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give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presentation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about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animals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you'll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help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feed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baby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squirrels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松鼠）.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Feed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tomatoes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week.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5_AN.86_1#301050c84.blank?vcp=1&amp;pid=4f84c4849&amp;color=0,0,0&amp;vpa=41&amp;vtp=1"/>
          <p:cNvSpPr/>
          <p:nvPr/>
        </p:nvSpPr>
        <p:spPr>
          <a:xfrm>
            <a:off x="8815220" y="2887853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B_5_AN.87_1#301050c84.blank?vcp=1&amp;pid=4f84c4849&amp;color=0,0,0&amp;vpa=42&amp;vtp=1"/>
          <p:cNvSpPr/>
          <p:nvPr/>
        </p:nvSpPr>
        <p:spPr>
          <a:xfrm>
            <a:off x="10101095" y="3349625"/>
            <a:ext cx="4238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QB_5_BD.88_1#301050c84?colgroup=3,12,19&amp;vcp=1&amp;pid=4f84c4849&amp;color=0,0,0&amp;mp=1&amp;vtp=1&amp;bt=1&amp;bbb=1&amp;hb=1"/>
          <p:cNvGraphicFramePr>
            <a:graphicFrameLocks noGrp="1"/>
          </p:cNvGraphicFramePr>
          <p:nvPr/>
        </p:nvGraphicFramePr>
        <p:xfrm>
          <a:off x="502920" y="1436941"/>
          <a:ext cx="11155680" cy="5002975"/>
        </p:xfrm>
        <a:graphic>
          <a:graphicData uri="http://schemas.openxmlformats.org/drawingml/2006/table">
            <a:tbl>
              <a:tblPr/>
              <a:tblGrid>
                <a:gridCol w="1133856"/>
                <a:gridCol w="3886200"/>
                <a:gridCol w="6135624"/>
              </a:tblGrid>
              <a:tr h="449644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单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对号入座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6530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3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heavy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A.重的（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adj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.大量的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严重的（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adj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3.With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heavy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snow,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cold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thin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oxygen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（氧气）,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Mount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Qomolangma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seems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climber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dreams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about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making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world.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4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.They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lift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heavy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things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break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down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branches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trunk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象鼻）.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680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3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picture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A.图画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绘画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照片（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.想象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设想（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.描述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描写（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5.I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can't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picture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him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skiing.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6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children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drawing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pictures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their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pets.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7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.She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pictured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frail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woman.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5_AN.89_1#301050c84.blank?vcp=1&amp;pid=4f84c4849&amp;color=0,0,0&amp;mp=1&amp;vpa=43&amp;vtp=1"/>
          <p:cNvSpPr/>
          <p:nvPr/>
        </p:nvSpPr>
        <p:spPr>
          <a:xfrm>
            <a:off x="10972632" y="3247137"/>
            <a:ext cx="423863" cy="402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B_5_AN.90_1#301050c84.blank?vcp=1&amp;pid=4f84c4849&amp;color=0,0,0&amp;mp=1&amp;vpa=44&amp;vtp=1"/>
          <p:cNvSpPr/>
          <p:nvPr/>
        </p:nvSpPr>
        <p:spPr>
          <a:xfrm>
            <a:off x="10947232" y="4139692"/>
            <a:ext cx="441325" cy="402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B_5_AN.91_1#301050c84.blank?vcp=1&amp;pid=4f84c4849&amp;color=0,0,0&amp;mp=1&amp;vpa=45&amp;vtp=1"/>
          <p:cNvSpPr/>
          <p:nvPr/>
        </p:nvSpPr>
        <p:spPr>
          <a:xfrm>
            <a:off x="9306583" y="4609402"/>
            <a:ext cx="423863" cy="402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6" name="QB_5_AN.92_1#301050c84.blank?vcp=1&amp;pid=4f84c4849&amp;color=0,0,0&amp;mp=1&amp;vpa=46&amp;vtp=1"/>
          <p:cNvSpPr/>
          <p:nvPr/>
        </p:nvSpPr>
        <p:spPr>
          <a:xfrm>
            <a:off x="6849895" y="5523801"/>
            <a:ext cx="441325" cy="402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7" name="QB_5_AN.93_1#301050c84.blank?vcp=1&amp;pid=4f84c4849&amp;color=0,0,0&amp;mp=1&amp;vpa=47&amp;vtp=1"/>
          <p:cNvSpPr/>
          <p:nvPr/>
        </p:nvSpPr>
        <p:spPr>
          <a:xfrm>
            <a:off x="10340045" y="5959158"/>
            <a:ext cx="441325" cy="402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2" name="QB_5_BD.88_1#301050c84?colgroup=3,12,19&amp;vcp=1&amp;pid=4f84c4849&amp;color=0,0,0&amp;mp=1&amp;vtp=1&amp;bt=1&amp;bbb=1"/>
          <p:cNvSpPr txBox="1"/>
          <p:nvPr/>
        </p:nvSpPr>
        <p:spPr>
          <a:xfrm>
            <a:off x="11043047" y="896113"/>
            <a:ext cx="615553" cy="41665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4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6dabf842f?vcp=1&amp;pid=4f84c4849&amp;color=0,0,0&amp;vtp=1&amp;bt=1&amp;bbb=1"/>
          <p:cNvSpPr/>
          <p:nvPr/>
        </p:nvSpPr>
        <p:spPr>
          <a:xfrm>
            <a:off x="502920" y="313931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841750" algn="l"/>
                <a:tab pos="7543800" algn="l"/>
              </a:tabLst>
            </a:pPr>
            <a:r>
              <a:rPr lang="en-US" altLang="zh-CN" sz="2400" b="1" i="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语法链接</a:t>
            </a:r>
            <a:endParaRPr lang="en-US" altLang="zh-CN" sz="24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ts val="4200"/>
              </a:lnSpc>
              <a:tabLst>
                <a:tab pos="3841750" algn="l"/>
                <a:tab pos="754380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选择疑问句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P116）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与any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P87）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一般过去时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（P102）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f27e3f9ad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f27e3f9ad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教材词汇梳理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d12443eff.fixed?vcp=1&amp;pid=f27e3f9ad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000"/>
              </a:lnSpc>
            </a:pP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第五讲</a:t>
            </a:r>
            <a:r>
              <a:rPr lang="en-US" altLang="zh-CN" sz="48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七年级（下）Units</a:t>
            </a:r>
            <a:r>
              <a:rPr lang="en-US" altLang="zh-CN" sz="48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9—12</a:t>
            </a:r>
            <a:endParaRPr lang="en-US" altLang="zh-CN" sz="4800" dirty="0"/>
          </a:p>
        </p:txBody>
      </p:sp>
      <p:pic>
        <p:nvPicPr>
          <p:cNvPr id="3" name="C_2#d12443eff.fixed?vcp=1&amp;pid=f27e3f9ad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40008bb55?vcp=1&amp;pid=d12443eff&amp;color=0,0,0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重难知识点突破</a:t>
            </a:r>
            <a:endParaRPr lang="en-US" altLang="zh-CN" sz="2800" dirty="0"/>
          </a:p>
        </p:txBody>
      </p:sp>
      <p:pic>
        <p:nvPicPr>
          <p:cNvPr id="3" name="C_4#b1dad932b?vcp=1&amp;pid=40008bb55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512379"/>
            <a:ext cx="173736" cy="210312"/>
          </a:xfrm>
          <a:prstGeom prst="rect">
            <a:avLst/>
          </a:prstGeom>
        </p:spPr>
      </p:pic>
      <p:sp>
        <p:nvSpPr>
          <p:cNvPr id="4" name="C_4_BD#b1dad932b?vcp=1&amp;pid=40008bb55&amp;color=38,95,172&amp;vtp=1&amp;bbb=1"/>
          <p:cNvSpPr/>
          <p:nvPr/>
        </p:nvSpPr>
        <p:spPr>
          <a:xfrm>
            <a:off x="685800" y="1376743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重点1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order的用法</a:t>
            </a:r>
            <a:endParaRPr lang="en-US" altLang="zh-CN" sz="2800" b="1" dirty="0"/>
          </a:p>
        </p:txBody>
      </p:sp>
      <p:pic>
        <p:nvPicPr>
          <p:cNvPr id="5" name="P_5_BD#6852a5b76?htil=1&amp;vcp=1&amp;pid=b1dad932b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53225" y="1142365"/>
            <a:ext cx="5147945" cy="528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P_5_BD#6852a5b76?htil=1&amp;vcp=1&amp;pid=b1dad932b&amp;color=0,0,0&amp;vtp=1&amp;bbb=1&amp;hb=1"/>
          <p:cNvSpPr/>
          <p:nvPr/>
        </p:nvSpPr>
        <p:spPr>
          <a:xfrm>
            <a:off x="502920" y="1816100"/>
            <a:ext cx="6400800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factory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received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order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2,000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machines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工厂收到了两千台机器的订单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seasons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order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四季按顺序更替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doctor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ordered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medicine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医生要求他按时吃药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eceea7589?vcp=1&amp;pid=b1dad932b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eceea7589?vcp=1&amp;pid=b1dad932b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1_1#dd28f6c63?sp=1&amp;vcp=1&amp;pid=eceea7589&amp;color=0,0,0&amp;vtp=1&amp;bbb=1&amp;hb=1"/>
          <p:cNvSpPr/>
          <p:nvPr/>
        </p:nvSpPr>
        <p:spPr>
          <a:xfrm>
            <a:off x="502920" y="1320800"/>
            <a:ext cx="11183112" cy="13572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7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—Over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1,000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（order）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China's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C919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aircraft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received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abroad.</a:t>
            </a:r>
            <a:endParaRPr lang="en-US" altLang="zh-CN" sz="2400" dirty="0"/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C919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aircraft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soon.</a:t>
            </a:r>
            <a:endParaRPr lang="en-US" altLang="zh-CN" sz="2400" dirty="0"/>
          </a:p>
        </p:txBody>
      </p:sp>
      <p:sp>
        <p:nvSpPr>
          <p:cNvPr id="5" name="QB_6_AN.2_1#dd28f6c63.blank?vcp=1&amp;pid=eceea7589&amp;color=0,0,0&amp;vpa=1&amp;vtp=1&amp;bbb=1"/>
          <p:cNvSpPr/>
          <p:nvPr/>
        </p:nvSpPr>
        <p:spPr>
          <a:xfrm>
            <a:off x="2615089" y="1284414"/>
            <a:ext cx="1066800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orders</a:t>
            </a:r>
            <a:endParaRPr lang="en-US" altLang="zh-CN" sz="2400" dirty="0"/>
          </a:p>
        </p:txBody>
      </p:sp>
      <p:sp>
        <p:nvSpPr>
          <p:cNvPr id="6" name="QB_6_BD.3_1#47c03670e?vcp=1&amp;pid=eceea7589&amp;color=0,0,0&amp;vtp=1&amp;bbb=1&amp;hb=1"/>
          <p:cNvSpPr/>
          <p:nvPr/>
        </p:nvSpPr>
        <p:spPr>
          <a:xfrm>
            <a:off x="502920" y="2730056"/>
            <a:ext cx="11183112" cy="37067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7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order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（develop）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independence,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labor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（劳动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education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practice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China.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general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ordered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soldiers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（leave）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possible.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phone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seemed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order.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bought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order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wife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drive.（盲填）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each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letter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correct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order.（盲填）</a:t>
            </a:r>
            <a:endParaRPr lang="en-US" altLang="zh-CN" sz="2400" dirty="0"/>
          </a:p>
        </p:txBody>
      </p:sp>
      <p:sp>
        <p:nvSpPr>
          <p:cNvPr id="7" name="QB_6_AN.4_1#47c03670e.blank?vcp=1&amp;pid=eceea7589&amp;color=0,0,0&amp;vpa=2&amp;vtp=1&amp;bbb=1"/>
          <p:cNvSpPr/>
          <p:nvPr/>
        </p:nvSpPr>
        <p:spPr>
          <a:xfrm>
            <a:off x="1924527" y="2680970"/>
            <a:ext cx="1627188" cy="4174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6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develop</a:t>
            </a:r>
            <a:endParaRPr lang="en-US" altLang="zh-CN" sz="2400" dirty="0"/>
          </a:p>
        </p:txBody>
      </p:sp>
      <p:sp>
        <p:nvSpPr>
          <p:cNvPr id="9" name="QB_6_AN.6_1#47c03670e.blank?vcp=1&amp;pid=eceea7589&amp;color=0,0,0&amp;vpa=3&amp;vtp=1&amp;bbb=1"/>
          <p:cNvSpPr/>
          <p:nvPr/>
        </p:nvSpPr>
        <p:spPr>
          <a:xfrm>
            <a:off x="5128101" y="3633470"/>
            <a:ext cx="1287463" cy="4174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6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leave</a:t>
            </a:r>
            <a:endParaRPr lang="en-US" altLang="zh-CN" sz="2400" dirty="0"/>
          </a:p>
        </p:txBody>
      </p:sp>
      <p:sp>
        <p:nvSpPr>
          <p:cNvPr id="11" name="QB_6_AN.8_1#47c03670e.blank?vcp=1&amp;pid=eceea7589&amp;color=0,0,0&amp;vpa=4&amp;vtp=1&amp;bbb=1"/>
          <p:cNvSpPr/>
          <p:nvPr/>
        </p:nvSpPr>
        <p:spPr>
          <a:xfrm>
            <a:off x="8946038" y="4103371"/>
            <a:ext cx="644525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endParaRPr lang="en-US" altLang="zh-CN" sz="2400" dirty="0"/>
          </a:p>
        </p:txBody>
      </p:sp>
      <p:sp>
        <p:nvSpPr>
          <p:cNvPr id="13" name="QB_6_AN.10_1#47c03670e.blank?vcp=1&amp;pid=eceea7589&amp;color=0,0,0&amp;vpa=5&amp;vtp=1&amp;bbb=1"/>
          <p:cNvSpPr/>
          <p:nvPr/>
        </p:nvSpPr>
        <p:spPr>
          <a:xfrm>
            <a:off x="4618514" y="5043171"/>
            <a:ext cx="746125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endParaRPr lang="en-US" altLang="zh-CN" sz="2400" dirty="0"/>
          </a:p>
        </p:txBody>
      </p:sp>
      <p:sp>
        <p:nvSpPr>
          <p:cNvPr id="15" name="QB_6_AN.12_1#47c03670e.blank?vcp=1&amp;pid=eceea7589&amp;color=0,0,0&amp;vpa=6&amp;vtp=1&amp;bbb=1"/>
          <p:cNvSpPr/>
          <p:nvPr/>
        </p:nvSpPr>
        <p:spPr>
          <a:xfrm>
            <a:off x="9839802" y="5513070"/>
            <a:ext cx="474663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  <p:bldP spid="15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329bbf321?vcp=1&amp;pid=40008bb55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329bbf321?vcp=1&amp;pid=40008bb55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重点2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popular的用法</a:t>
            </a:r>
            <a:endParaRPr lang="en-US" altLang="zh-CN" sz="2800" b="1" dirty="0"/>
          </a:p>
        </p:txBody>
      </p:sp>
      <p:pic>
        <p:nvPicPr>
          <p:cNvPr id="4" name="P_5_BD#818f33186?htil=2&amp;vcp=1&amp;pid=329bbf321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68843" y="1344676"/>
            <a:ext cx="5120640" cy="3227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5_BD#818f33186?htil=2&amp;vcp=1&amp;pid=329bbf321&amp;color=0,0,0&amp;vtp=1&amp;bbb=1&amp;hb=1"/>
          <p:cNvSpPr/>
          <p:nvPr/>
        </p:nvSpPr>
        <p:spPr>
          <a:xfrm>
            <a:off x="502920" y="1308100"/>
            <a:ext cx="59253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·However,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popular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problems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traffic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control.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如果汽车变得流行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交通管制就会出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现问题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popular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他的歌很受年轻人喜爱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1648f9c7d?vcp=1&amp;pid=329bbf321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1648f9c7d?vcp=1&amp;pid=329bbf321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13_1#d9ab79140?vcp=1&amp;pid=1648f9c7d&amp;color=0,0,0&amp;vtp=1&amp;bbb=1"/>
          <p:cNvSpPr/>
          <p:nvPr/>
        </p:nvSpPr>
        <p:spPr>
          <a:xfrm>
            <a:off x="502920" y="1320800"/>
            <a:ext cx="11183112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Nowadays,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becoming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popular）.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Fishing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（popular）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activities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among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spread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（popular）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places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around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（popular）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“information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superhighway”.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true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T'ai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popular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Chinese.（盲填）</a:t>
            </a:r>
            <a:endParaRPr lang="en-US" altLang="zh-CN" sz="2400" dirty="0"/>
          </a:p>
        </p:txBody>
      </p:sp>
      <p:sp>
        <p:nvSpPr>
          <p:cNvPr id="5" name="QB_6_AN.14_1#d9ab79140.blank?vcp=1&amp;pid=1648f9c7d&amp;color=0,0,0&amp;vpa=7&amp;vtp=1&amp;bbb=1"/>
          <p:cNvSpPr/>
          <p:nvPr/>
        </p:nvSpPr>
        <p:spPr>
          <a:xfrm>
            <a:off x="7241063" y="1280160"/>
            <a:ext cx="20788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popular</a:t>
            </a:r>
            <a:endParaRPr lang="en-US" altLang="zh-CN" sz="2400" dirty="0"/>
          </a:p>
        </p:txBody>
      </p:sp>
      <p:sp>
        <p:nvSpPr>
          <p:cNvPr id="7" name="QB_6_AN.16_1#d9ab79140.blank?vcp=1&amp;pid=1648f9c7d&amp;color=0,0,0&amp;vpa=8&amp;vtp=1&amp;bbb=1"/>
          <p:cNvSpPr/>
          <p:nvPr/>
        </p:nvSpPr>
        <p:spPr>
          <a:xfrm>
            <a:off x="3693001" y="1838960"/>
            <a:ext cx="2035175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popular</a:t>
            </a:r>
            <a:endParaRPr lang="en-US" altLang="zh-CN" sz="2400" dirty="0"/>
          </a:p>
        </p:txBody>
      </p:sp>
      <p:sp>
        <p:nvSpPr>
          <p:cNvPr id="9" name="QB_6_AN.18_1#d9ab79140.blank?vcp=1&amp;pid=1648f9c7d&amp;color=0,0,0&amp;vpa=9&amp;vtp=1&amp;bbb=1"/>
          <p:cNvSpPr/>
          <p:nvPr/>
        </p:nvSpPr>
        <p:spPr>
          <a:xfrm>
            <a:off x="4266089" y="2397760"/>
            <a:ext cx="15922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popularity</a:t>
            </a:r>
            <a:endParaRPr lang="en-US" altLang="zh-CN" sz="2400" dirty="0"/>
          </a:p>
        </p:txBody>
      </p:sp>
      <p:sp>
        <p:nvSpPr>
          <p:cNvPr id="11" name="QB_6_AN.20_1#d9ab79140.blank?vcp=1&amp;pid=1648f9c7d&amp;color=0,0,0&amp;vpa=10&amp;vtp=1&amp;bbb=1"/>
          <p:cNvSpPr/>
          <p:nvPr/>
        </p:nvSpPr>
        <p:spPr>
          <a:xfrm>
            <a:off x="7676038" y="3515360"/>
            <a:ext cx="1490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popularly</a:t>
            </a:r>
            <a:endParaRPr lang="en-US" altLang="zh-CN" sz="2400" dirty="0"/>
          </a:p>
        </p:txBody>
      </p:sp>
      <p:sp>
        <p:nvSpPr>
          <p:cNvPr id="13" name="QB_6_AN.22_1#d9ab79140.blank?vcp=1&amp;pid=1648f9c7d&amp;color=0,0,0&amp;vpa=11&amp;vtp=1&amp;bbb=1"/>
          <p:cNvSpPr/>
          <p:nvPr/>
        </p:nvSpPr>
        <p:spPr>
          <a:xfrm>
            <a:off x="5441473" y="4611370"/>
            <a:ext cx="17621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with/among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3dc9783d0?vcp=1&amp;pid=40008bb55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3dc9783d0?vcp=1&amp;pid=40008bb55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重点3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surprise的用法</a:t>
            </a:r>
            <a:endParaRPr lang="en-US" altLang="zh-CN" sz="2800" b="1" dirty="0"/>
          </a:p>
        </p:txBody>
      </p:sp>
      <p:pic>
        <p:nvPicPr>
          <p:cNvPr id="4" name="P_5_BD#bcb1aa2ce?htil=3&amp;vcp=1&amp;pid=3dc9783d0&amp;color=0,0,0&amp;tib=255,255,255&amp;vtp=1&amp;hs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71577" y="1344678"/>
            <a:ext cx="5133367" cy="4221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5_BD#bcb1aa2ce?htil=3&amp;vcp=1&amp;pid=3dc9783d0&amp;color=0,0,0&amp;vtp=1&amp;bbb=1&amp;hb=1"/>
          <p:cNvSpPr/>
          <p:nvPr/>
        </p:nvSpPr>
        <p:spPr>
          <a:xfrm>
            <a:off x="502920" y="1308100"/>
            <a:ext cx="5596128" cy="51418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·“This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surprise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thought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.“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这次我将会给他一个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巨大的惊喜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,”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我想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surprise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disappeared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floor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phone.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令我大吃一惊的是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按一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下智能手机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床就消失在地板上了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Once,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surprised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model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有一次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我用我做的一架飞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机模型让爸爸大吃一惊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tags/tag1.xml><?xml version="1.0" encoding="utf-8"?>
<p:tagLst xmlns:p="http://schemas.openxmlformats.org/presentationml/2006/main">
  <p:tag name="commondata" val="eyJoZGlkIjoiYzBiN2M3YmRmYTE0OTFjMzRiZTc2YTk1YzAyOTFjNzQ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6190</Words>
  <Application>WPS 演示</Application>
  <PresentationFormat>宽屏</PresentationFormat>
  <Paragraphs>346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9" baseType="lpstr">
      <vt:lpstr>Arial</vt:lpstr>
      <vt:lpstr>宋体</vt:lpstr>
      <vt:lpstr>Wingdings</vt:lpstr>
      <vt:lpstr>Times New Roman</vt:lpstr>
      <vt:lpstr>Times New Roman</vt:lpstr>
      <vt:lpstr>微软雅黑</vt:lpstr>
      <vt:lpstr>微软雅黑</vt:lpstr>
      <vt:lpstr>宋体</vt:lpstr>
      <vt:lpstr>楷体</vt:lpstr>
      <vt:lpstr>Calibri</vt:lpstr>
      <vt:lpstr>等线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ou</cp:lastModifiedBy>
  <cp:revision>4</cp:revision>
  <dcterms:created xsi:type="dcterms:W3CDTF">2024-10-12T11:50:00Z</dcterms:created>
  <dcterms:modified xsi:type="dcterms:W3CDTF">2024-10-14T09:18:50Z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8B3DCACA35E7469E97BF20851A985E09_12</vt:lpwstr>
  </property>
  <property fmtid="{D5CDD505-2E9C-101B-9397-08002B2CF9AE}" pid="3" name="KSOProductBuildVer">
    <vt:lpwstr>2052-12.1.0.18276</vt:lpwstr>
  </property>
</Properties>
</file>